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5" r:id="rId3"/>
    <p:sldId id="278" r:id="rId4"/>
    <p:sldId id="290" r:id="rId5"/>
    <p:sldId id="292" r:id="rId6"/>
    <p:sldId id="291" r:id="rId7"/>
    <p:sldId id="293" r:id="rId8"/>
    <p:sldId id="294" r:id="rId9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3MD" initials="P" lastIdx="1" clrIdx="0">
    <p:extLst>
      <p:ext uri="{19B8F6BF-5375-455C-9EA6-DF929625EA0E}">
        <p15:presenceInfo xmlns:p15="http://schemas.microsoft.com/office/powerpoint/2012/main" userId="P3M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7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9" autoAdjust="0"/>
    <p:restoredTop sz="86434" autoAdjust="0"/>
  </p:normalViewPr>
  <p:slideViewPr>
    <p:cSldViewPr showGuides="1">
      <p:cViewPr varScale="1">
        <p:scale>
          <a:sx n="66" d="100"/>
          <a:sy n="66" d="100"/>
        </p:scale>
        <p:origin x="1080" y="66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16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E221E-83ED-4F6C-BA5F-3F9E6FDB6953}" type="datetimeFigureOut">
              <a:rPr lang="en-US"/>
              <a:pPr/>
              <a:t>3/12/2020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CBEF8-5CDE-472B-839B-B8BB0C88100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53E5F-CE67-483C-A264-F17AC70E9CA2}" type="datetimeFigureOut">
              <a:rPr lang="en-US"/>
              <a:pPr/>
              <a:t>3/12/2020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98AFB-CB0D-4DFE-87B9-B4B0D0DE73CD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014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B98AFB-CB0D-4DFE-87B9-B4B0D0DE73CD}" type="slidenum">
              <a:rPr lang="en-ID" smtClean="0"/>
              <a:pPr/>
              <a:t>8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3648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654" y="1447801"/>
            <a:ext cx="8823360" cy="3329581"/>
          </a:xfrm>
        </p:spPr>
        <p:txBody>
          <a:bodyPr anchor="b"/>
          <a:lstStyle>
            <a:lvl1pPr>
              <a:defRPr sz="71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654" y="4777380"/>
            <a:ext cx="8823360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1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19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6" y="2861734"/>
            <a:ext cx="8823359" cy="1915647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4777381"/>
            <a:ext cx="8823360" cy="860400"/>
          </a:xfrm>
        </p:spPr>
        <p:txBody>
          <a:bodyPr anchor="t"/>
          <a:lstStyle>
            <a:lvl1pPr marL="0" indent="0" algn="l">
              <a:buNone/>
              <a:defRPr sz="1999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25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025" y="2060576"/>
            <a:ext cx="4395194" cy="4195763"/>
          </a:xfrm>
        </p:spPr>
        <p:txBody>
          <a:bodyPr>
            <a:normAutofit/>
          </a:bodyPr>
          <a:lstStyle>
            <a:lvl1pPr>
              <a:defRPr sz="1799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3021" y="2056093"/>
            <a:ext cx="4395196" cy="4200245"/>
          </a:xfrm>
        </p:spPr>
        <p:txBody>
          <a:bodyPr>
            <a:normAutofit/>
          </a:bodyPr>
          <a:lstStyle>
            <a:lvl1pPr>
              <a:defRPr sz="1799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58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026" y="1905000"/>
            <a:ext cx="4395193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025" y="2514600"/>
            <a:ext cx="4395194" cy="3741738"/>
          </a:xfrm>
        </p:spPr>
        <p:txBody>
          <a:bodyPr>
            <a:normAutofit/>
          </a:bodyPr>
          <a:lstStyle>
            <a:lvl1pPr>
              <a:defRPr sz="1799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3023" y="1905000"/>
            <a:ext cx="4395194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3023" y="2514600"/>
            <a:ext cx="4395194" cy="3741738"/>
          </a:xfrm>
        </p:spPr>
        <p:txBody>
          <a:bodyPr>
            <a:normAutofit/>
          </a:bodyPr>
          <a:lstStyle>
            <a:lvl1pPr>
              <a:defRPr sz="1799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93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57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32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2" y="1447800"/>
            <a:ext cx="3400178" cy="1447800"/>
          </a:xfrm>
        </p:spPr>
        <p:txBody>
          <a:bodyPr anchor="b"/>
          <a:lstStyle>
            <a:lvl1pPr algn="l">
              <a:defRPr sz="2399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370" y="1447800"/>
            <a:ext cx="5194644" cy="4572000"/>
          </a:xfrm>
        </p:spPr>
        <p:txBody>
          <a:bodyPr anchor="ctr">
            <a:normAutofit/>
          </a:bodyPr>
          <a:lstStyle>
            <a:lvl1pPr>
              <a:defRPr sz="1999"/>
            </a:lvl1pPr>
            <a:lvl2pPr>
              <a:defRPr sz="1799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3" y="3129281"/>
            <a:ext cx="3400177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04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606" y="1854192"/>
            <a:ext cx="5091580" cy="1574808"/>
          </a:xfrm>
        </p:spPr>
        <p:txBody>
          <a:bodyPr anchor="b">
            <a:normAutofit/>
          </a:bodyPr>
          <a:lstStyle>
            <a:lvl1pPr algn="l">
              <a:defRPr sz="3599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7736" y="1143000"/>
            <a:ext cx="3199567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3657600"/>
            <a:ext cx="5083655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3/12/2020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5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6" y="4800587"/>
            <a:ext cx="8823359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654" y="685800"/>
            <a:ext cx="8823360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5" y="5367325"/>
            <a:ext cx="882335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47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4" y="1447800"/>
            <a:ext cx="8823361" cy="1981200"/>
          </a:xfrm>
        </p:spPr>
        <p:txBody>
          <a:bodyPr/>
          <a:lstStyle>
            <a:lvl1pPr>
              <a:defRPr sz="47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3657600"/>
            <a:ext cx="8823361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436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391" y="1447800"/>
            <a:ext cx="7997232" cy="2323374"/>
          </a:xfrm>
        </p:spPr>
        <p:txBody>
          <a:bodyPr/>
          <a:lstStyle>
            <a:lvl1pPr>
              <a:defRPr sz="47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29898" y="3771174"/>
            <a:ext cx="7277753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654" y="4350657"/>
            <a:ext cx="8823361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061" y="971253"/>
            <a:ext cx="801703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196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8060" y="2613787"/>
            <a:ext cx="801703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196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44352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653" y="3124201"/>
            <a:ext cx="8823362" cy="1653180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654" y="4777381"/>
            <a:ext cx="8823361" cy="860400"/>
          </a:xfrm>
        </p:spPr>
        <p:txBody>
          <a:bodyPr anchor="t"/>
          <a:lstStyle>
            <a:lvl1pPr marL="0" indent="0" algn="l">
              <a:buNone/>
              <a:defRPr sz="1999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4994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1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782" y="1981200"/>
            <a:ext cx="2946099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293" y="2667000"/>
            <a:ext cx="292658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2648" y="1981200"/>
            <a:ext cx="2935476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2097" y="2667000"/>
            <a:ext cx="2946027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2845" y="1981200"/>
            <a:ext cx="2931349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2845" y="2667000"/>
            <a:ext cx="2931349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517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0414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5851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19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293" y="4250949"/>
            <a:ext cx="2939284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293" y="2209800"/>
            <a:ext cx="293928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293" y="4827212"/>
            <a:ext cx="2939284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8363" y="4250949"/>
            <a:ext cx="2929762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8362" y="2209800"/>
            <a:ext cx="292976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7009" y="4827211"/>
            <a:ext cx="293364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2845" y="4250949"/>
            <a:ext cx="2931349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2844" y="2209800"/>
            <a:ext cx="2931349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2720" y="4827209"/>
            <a:ext cx="293523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517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0414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233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53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2050" y="430214"/>
            <a:ext cx="1752145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294" y="887414"/>
            <a:ext cx="7421216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40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6"/>
            <a:ext cx="4035961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8"/>
            <a:ext cx="1522016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6770" y="1676400"/>
            <a:ext cx="2818666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7330" y="1"/>
            <a:ext cx="1602969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3637" y="6096000"/>
            <a:ext cx="993475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5094" y="0"/>
            <a:ext cx="68562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943" y="452718"/>
            <a:ext cx="9402274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025" y="2052919"/>
            <a:ext cx="894421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2866" y="1790741"/>
            <a:ext cx="990599" cy="30472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E0FA9E5-6744-4841-888F-9E7CC0C2B7EC}" type="datetimeFigureOut">
              <a:rPr lang="en-US" smtClean="0"/>
              <a:pPr/>
              <a:t>3/12/2020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48740" y="3225337"/>
            <a:ext cx="3859795" cy="3047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49844" y="295730"/>
            <a:ext cx="837981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799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AE4A8-A6E5-453E-B946-FB774B73F4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532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063" rtl="0" eaLnBrk="1" latinLnBrk="0" hangingPunct="1">
        <a:spcBef>
          <a:spcPct val="0"/>
        </a:spcBef>
        <a:buNone/>
        <a:defRPr sz="4199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999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799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524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F22796-6159-43C2-97BD-2CAC57940D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5365" y="1340768"/>
            <a:ext cx="5067320" cy="46085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CC8A87-D3A7-4034-A5A0-773E11330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996" y="3212976"/>
            <a:ext cx="8253734" cy="108012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CF052EE7-85F6-428D-8DA6-CC8E298B1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943" y="452718"/>
            <a:ext cx="9402274" cy="804954"/>
          </a:xfrm>
        </p:spPr>
        <p:txBody>
          <a:bodyPr/>
          <a:lstStyle/>
          <a:p>
            <a:r>
              <a:rPr lang="en-US" sz="4800" dirty="0"/>
              <a:t>                        </a:t>
            </a:r>
            <a:r>
              <a:rPr lang="en-US" sz="4800" dirty="0">
                <a:solidFill>
                  <a:schemeClr val="tx1"/>
                </a:solidFill>
              </a:rPr>
              <a:t>IDM 2019</a:t>
            </a:r>
          </a:p>
        </p:txBody>
      </p:sp>
    </p:spTree>
    <p:extLst>
      <p:ext uri="{BB962C8B-B14F-4D97-AF65-F5344CB8AC3E}">
        <p14:creationId xmlns:p14="http://schemas.microsoft.com/office/powerpoint/2010/main" val="365812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2F479B-4EF6-4803-AB8B-B3B16155B385}"/>
              </a:ext>
            </a:extLst>
          </p:cNvPr>
          <p:cNvSpPr/>
          <p:nvPr/>
        </p:nvSpPr>
        <p:spPr>
          <a:xfrm>
            <a:off x="1485900" y="612845"/>
            <a:ext cx="84249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LANDASAN HUKUM</a:t>
            </a:r>
          </a:p>
          <a:p>
            <a:endParaRPr lang="en-US" sz="2000" dirty="0"/>
          </a:p>
          <a:p>
            <a:r>
              <a:rPr lang="en-US" sz="2000" dirty="0"/>
              <a:t>1.  </a:t>
            </a:r>
            <a:r>
              <a:rPr lang="en-US" sz="2000" dirty="0" err="1"/>
              <a:t>Undang</a:t>
            </a:r>
            <a:r>
              <a:rPr lang="en-US" sz="2000" dirty="0"/>
              <a:t> </a:t>
            </a:r>
            <a:r>
              <a:rPr lang="en-US" sz="2000" dirty="0" err="1"/>
              <a:t>Undang</a:t>
            </a:r>
            <a:r>
              <a:rPr lang="en-US" sz="2000" dirty="0"/>
              <a:t> </a:t>
            </a:r>
            <a:r>
              <a:rPr lang="en-US" sz="2000" dirty="0" err="1"/>
              <a:t>Nomor</a:t>
            </a:r>
            <a:r>
              <a:rPr lang="en-US" sz="2000" dirty="0"/>
              <a:t> 6 </a:t>
            </a:r>
            <a:r>
              <a:rPr lang="en-US" sz="2000" dirty="0" err="1"/>
              <a:t>Tahun</a:t>
            </a:r>
            <a:r>
              <a:rPr lang="en-US" sz="2000" dirty="0"/>
              <a:t> 2014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Desa</a:t>
            </a:r>
            <a:r>
              <a:rPr lang="en-US" sz="2000" dirty="0"/>
              <a:t>,</a:t>
            </a:r>
          </a:p>
          <a:p>
            <a:endParaRPr lang="en-US" sz="2000" dirty="0"/>
          </a:p>
          <a:p>
            <a:r>
              <a:rPr lang="en-US" sz="2000" dirty="0"/>
              <a:t>2.  </a:t>
            </a:r>
            <a:r>
              <a:rPr lang="en-US" sz="2000" dirty="0" err="1"/>
              <a:t>Peraturan</a:t>
            </a:r>
            <a:r>
              <a:rPr lang="en-US" sz="2000" dirty="0"/>
              <a:t> Menteri </a:t>
            </a:r>
            <a:r>
              <a:rPr lang="en-US" sz="2000" dirty="0" err="1"/>
              <a:t>Desa</a:t>
            </a:r>
            <a:r>
              <a:rPr lang="en-US" sz="2000" dirty="0"/>
              <a:t> Pembangunan Daerah </a:t>
            </a:r>
            <a:r>
              <a:rPr lang="en-US" sz="2000" dirty="0" err="1"/>
              <a:t>Tertinggal</a:t>
            </a:r>
            <a:r>
              <a:rPr lang="en-US" sz="2000" dirty="0"/>
              <a:t> dan </a:t>
            </a:r>
            <a:r>
              <a:rPr lang="en-US" sz="2000" dirty="0" err="1"/>
              <a:t>Transmigrasi</a:t>
            </a:r>
            <a:endParaRPr lang="en-US" sz="2000" dirty="0"/>
          </a:p>
          <a:p>
            <a:r>
              <a:rPr lang="en-US" sz="2000" dirty="0" err="1"/>
              <a:t>Republik</a:t>
            </a:r>
            <a:r>
              <a:rPr lang="en-US" sz="2000" dirty="0"/>
              <a:t> Indonesia </a:t>
            </a:r>
            <a:r>
              <a:rPr lang="en-US" sz="2000" dirty="0" err="1"/>
              <a:t>Nomor</a:t>
            </a:r>
            <a:r>
              <a:rPr lang="en-US" sz="2000" dirty="0"/>
              <a:t> 2 </a:t>
            </a:r>
            <a:r>
              <a:rPr lang="en-US" sz="2000" dirty="0" err="1"/>
              <a:t>Tahun</a:t>
            </a:r>
            <a:r>
              <a:rPr lang="en-US" sz="2000" dirty="0"/>
              <a:t> 2016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Indeks</a:t>
            </a:r>
            <a:r>
              <a:rPr lang="en-US" sz="2000" dirty="0"/>
              <a:t> </a:t>
            </a:r>
            <a:r>
              <a:rPr lang="en-US" sz="2000" dirty="0" err="1"/>
              <a:t>Desa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,</a:t>
            </a:r>
          </a:p>
          <a:p>
            <a:r>
              <a:rPr lang="en-US" sz="2000" dirty="0"/>
              <a:t>3.  </a:t>
            </a:r>
            <a:r>
              <a:rPr lang="en-US" sz="2000" dirty="0" err="1"/>
              <a:t>Peraturan</a:t>
            </a:r>
            <a:r>
              <a:rPr lang="en-US" sz="2000" dirty="0"/>
              <a:t> Menteri </a:t>
            </a:r>
            <a:r>
              <a:rPr lang="en-US" sz="2000" dirty="0" err="1"/>
              <a:t>Desa</a:t>
            </a:r>
            <a:r>
              <a:rPr lang="en-US" sz="2000" dirty="0"/>
              <a:t> Pembangunan Daerah </a:t>
            </a:r>
            <a:r>
              <a:rPr lang="en-US" sz="2000" dirty="0" err="1"/>
              <a:t>Tertinggal</a:t>
            </a:r>
            <a:r>
              <a:rPr lang="en-US" sz="2000" dirty="0"/>
              <a:t> dan </a:t>
            </a:r>
            <a:r>
              <a:rPr lang="en-US" sz="2000" dirty="0" err="1"/>
              <a:t>Transmigrasi</a:t>
            </a:r>
            <a:r>
              <a:rPr lang="en-US" sz="2000" dirty="0"/>
              <a:t> </a:t>
            </a:r>
            <a:r>
              <a:rPr lang="en-US" sz="2000" dirty="0" err="1"/>
              <a:t>Republik</a:t>
            </a:r>
            <a:r>
              <a:rPr lang="en-US" sz="2000" dirty="0"/>
              <a:t> Indonesia </a:t>
            </a:r>
            <a:r>
              <a:rPr lang="en-US" sz="2000" dirty="0" err="1"/>
              <a:t>Nomor</a:t>
            </a:r>
            <a:r>
              <a:rPr lang="en-US" sz="2000" dirty="0"/>
              <a:t>  16  </a:t>
            </a:r>
            <a:r>
              <a:rPr lang="en-US" sz="2000" dirty="0" err="1"/>
              <a:t>Tahun</a:t>
            </a:r>
            <a:r>
              <a:rPr lang="en-US" sz="2000" dirty="0"/>
              <a:t> 2018 </a:t>
            </a:r>
            <a:r>
              <a:rPr lang="en-US" sz="2000" dirty="0" err="1"/>
              <a:t>tentang</a:t>
            </a:r>
            <a:r>
              <a:rPr lang="en-US" sz="2000" dirty="0"/>
              <a:t>  </a:t>
            </a:r>
            <a:r>
              <a:rPr lang="en-US" sz="2000" dirty="0" err="1"/>
              <a:t>Penetapan</a:t>
            </a:r>
            <a:r>
              <a:rPr lang="en-US" sz="2000" dirty="0"/>
              <a:t> </a:t>
            </a:r>
            <a:r>
              <a:rPr lang="en-US" sz="2000" dirty="0" err="1"/>
              <a:t>Prioritas</a:t>
            </a:r>
            <a:r>
              <a:rPr lang="en-US" sz="2000" dirty="0"/>
              <a:t> </a:t>
            </a:r>
            <a:r>
              <a:rPr lang="en-US" sz="2000" dirty="0" err="1"/>
              <a:t>Penggunaan</a:t>
            </a:r>
            <a:r>
              <a:rPr lang="en-US" sz="2000" dirty="0"/>
              <a:t> Dana </a:t>
            </a:r>
            <a:r>
              <a:rPr lang="en-US" sz="2000" dirty="0" err="1"/>
              <a:t>Desa</a:t>
            </a:r>
            <a:r>
              <a:rPr lang="en-US" sz="2000" dirty="0"/>
              <a:t> </a:t>
            </a:r>
            <a:r>
              <a:rPr lang="en-US" sz="2000" dirty="0" err="1"/>
              <a:t>tahun</a:t>
            </a:r>
            <a:r>
              <a:rPr lang="en-US" sz="2000" dirty="0"/>
              <a:t> 2019,</a:t>
            </a:r>
          </a:p>
          <a:p>
            <a:r>
              <a:rPr lang="en-US" sz="2000" dirty="0"/>
              <a:t>4. Surat Keputusan </a:t>
            </a:r>
            <a:r>
              <a:rPr lang="en-US" sz="2000" dirty="0" err="1"/>
              <a:t>Direktur</a:t>
            </a:r>
            <a:r>
              <a:rPr lang="en-US" sz="2000" dirty="0"/>
              <a:t> </a:t>
            </a:r>
            <a:r>
              <a:rPr lang="en-US" sz="2000" dirty="0" err="1"/>
              <a:t>Jenderal</a:t>
            </a:r>
            <a:r>
              <a:rPr lang="en-US" sz="2000" dirty="0"/>
              <a:t> Pembangunan dan </a:t>
            </a:r>
            <a:r>
              <a:rPr lang="en-US" sz="2000" dirty="0" err="1"/>
              <a:t>Pemberdayaan</a:t>
            </a:r>
            <a:r>
              <a:rPr lang="en-US" sz="2000" dirty="0"/>
              <a:t> Masyarakat </a:t>
            </a:r>
            <a:r>
              <a:rPr lang="en-US" sz="2000" dirty="0" err="1"/>
              <a:t>Desa</a:t>
            </a:r>
            <a:r>
              <a:rPr lang="en-US" sz="2000" dirty="0"/>
              <a:t> No.52 </a:t>
            </a:r>
            <a:r>
              <a:rPr lang="en-US" sz="2000" dirty="0" err="1"/>
              <a:t>Tahun</a:t>
            </a:r>
            <a:r>
              <a:rPr lang="en-US" sz="2000" dirty="0"/>
              <a:t> 2018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Perubahan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Keputusan </a:t>
            </a:r>
            <a:r>
              <a:rPr lang="en-US" sz="2000" dirty="0" err="1"/>
              <a:t>Direktur</a:t>
            </a:r>
            <a:r>
              <a:rPr lang="en-US" sz="2000" dirty="0"/>
              <a:t> </a:t>
            </a:r>
            <a:r>
              <a:rPr lang="en-US" sz="2000" dirty="0" err="1"/>
              <a:t>Jenderal</a:t>
            </a:r>
            <a:r>
              <a:rPr lang="en-US" sz="2000" dirty="0"/>
              <a:t> Pembangunan dan </a:t>
            </a:r>
            <a:r>
              <a:rPr lang="en-US" sz="2000" dirty="0" err="1"/>
              <a:t>Pemberdayaan</a:t>
            </a:r>
            <a:r>
              <a:rPr lang="en-US" sz="2000" dirty="0"/>
              <a:t> Masyarakat </a:t>
            </a:r>
            <a:r>
              <a:rPr lang="en-US" sz="2000" dirty="0" err="1"/>
              <a:t>Desa</a:t>
            </a:r>
            <a:r>
              <a:rPr lang="en-US" sz="2000" dirty="0"/>
              <a:t> No.</a:t>
            </a:r>
          </a:p>
          <a:p>
            <a:r>
              <a:rPr lang="en-US" sz="2000" dirty="0"/>
              <a:t>30 </a:t>
            </a:r>
            <a:r>
              <a:rPr lang="en-US" sz="2000" dirty="0" err="1"/>
              <a:t>Tahun</a:t>
            </a:r>
            <a:r>
              <a:rPr lang="en-US" sz="2000" dirty="0"/>
              <a:t> 2016 </a:t>
            </a:r>
            <a:r>
              <a:rPr lang="en-US" sz="2000" dirty="0" err="1"/>
              <a:t>tentang</a:t>
            </a:r>
            <a:r>
              <a:rPr lang="en-US" sz="2000" dirty="0"/>
              <a:t> Status </a:t>
            </a:r>
            <a:r>
              <a:rPr lang="en-US" sz="2000" dirty="0" err="1"/>
              <a:t>Kemajuan</a:t>
            </a:r>
            <a:r>
              <a:rPr lang="en-US" sz="2000" dirty="0"/>
              <a:t> dan </a:t>
            </a:r>
            <a:r>
              <a:rPr lang="en-US" sz="2000" dirty="0" err="1"/>
              <a:t>Kemandirian</a:t>
            </a:r>
            <a:r>
              <a:rPr lang="en-US" sz="2000" dirty="0"/>
              <a:t> </a:t>
            </a:r>
            <a:r>
              <a:rPr lang="en-US" sz="2000" dirty="0" err="1"/>
              <a:t>Desa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000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F9E6493-4C78-4B0C-8FDC-00904FCB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943" y="836712"/>
            <a:ext cx="9402274" cy="2448272"/>
          </a:xfrm>
        </p:spPr>
        <p:txBody>
          <a:bodyPr/>
          <a:lstStyle/>
          <a:p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Apa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itu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IDM??</a:t>
            </a:r>
            <a:b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400" spc="4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bangu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10" dirty="0">
                <a:latin typeface="Arial" panose="020B0604020202020204" pitchFamily="34" charset="0"/>
                <a:ea typeface="Arial" panose="020B0604020202020204" pitchFamily="34" charset="0"/>
              </a:rPr>
              <a:t>(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ID</a:t>
            </a:r>
            <a:r>
              <a:rPr lang="en-US" sz="2400" spc="-15" dirty="0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r>
              <a:rPr lang="en-US" sz="2400" spc="6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upa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po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an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spc="4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ben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be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400" spc="4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tu</a:t>
            </a:r>
            <a:r>
              <a:rPr lang="en-US" sz="2400" spc="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ahana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400" spc="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aha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ono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7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7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5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ahana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4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-20" dirty="0">
                <a:latin typeface="Arial" panose="020B0604020202020204" pitchFamily="34" charset="0"/>
                <a:ea typeface="Arial" panose="020B0604020202020204" pitchFamily="34" charset="0"/>
              </a:rPr>
              <a:t>/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ungan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n-US" sz="24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65B013-C0BF-4DC7-BCC4-C89FD5E49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963" y="3573016"/>
            <a:ext cx="9402274" cy="2675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ks</a:t>
            </a:r>
            <a:r>
              <a:rPr lang="en-US" sz="2400" spc="5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400" spc="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bangu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3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pe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banga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-15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20" dirty="0">
                <a:latin typeface="Arial" panose="020B0604020202020204" pitchFamily="34" charset="0"/>
                <a:ea typeface="Arial" panose="020B0604020202020204" pitchFamily="34" charset="0"/>
              </a:rPr>
              <a:t>        </a:t>
            </a:r>
            <a:r>
              <a:rPr lang="en-US" sz="2400" spc="-25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be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en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si</a:t>
            </a:r>
            <a:r>
              <a:rPr lang="en-US" sz="2400" spc="5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ndang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-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400" spc="-2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dan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spc="-1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400" spc="7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denga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6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du</a:t>
            </a:r>
            <a:r>
              <a:rPr lang="en-US" sz="24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unga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spc="5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-20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spc="7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ta</a:t>
            </a:r>
            <a:r>
              <a:rPr lang="en-US" sz="2400" spc="5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spc="-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enda</a:t>
            </a:r>
            <a:r>
              <a:rPr lang="en-US" sz="24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4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400" spc="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4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4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8417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33DFD8-593E-4868-A9E8-4BE271C60808}"/>
              </a:ext>
            </a:extLst>
          </p:cNvPr>
          <p:cNvSpPr/>
          <p:nvPr/>
        </p:nvSpPr>
        <p:spPr>
          <a:xfrm>
            <a:off x="909836" y="1196752"/>
            <a:ext cx="10009112" cy="5124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425">
              <a:spcBef>
                <a:spcPts val="310"/>
              </a:spcBef>
              <a:spcAft>
                <a:spcPts val="0"/>
              </a:spcAft>
            </a:pPr>
            <a:r>
              <a:rPr lang="en-US" sz="2000" b="1" spc="-5" dirty="0">
                <a:latin typeface="Arial" panose="020B0604020202020204" pitchFamily="34" charset="0"/>
                <a:ea typeface="Arial" panose="020B0604020202020204" pitchFamily="34" charset="0"/>
              </a:rPr>
              <a:t>PE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b="1" spc="-5" dirty="0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b="1" spc="35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b="1" spc="-2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b="1" spc="-4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b="1" spc="-5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b="1" spc="35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b="1" spc="-2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b="1" spc="35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US</a:t>
            </a:r>
            <a:r>
              <a:rPr lang="en-US" sz="2000" b="1" spc="-20" dirty="0">
                <a:latin typeface="Arial" panose="020B0604020202020204" pitchFamily="34" charset="0"/>
                <a:ea typeface="Arial" panose="020B0604020202020204" pitchFamily="34" charset="0"/>
              </a:rPr>
              <a:t> I</a:t>
            </a:r>
            <a:r>
              <a:rPr lang="en-US" sz="2000" b="1" dirty="0">
                <a:latin typeface="Arial" panose="020B0604020202020204" pitchFamily="34" charset="0"/>
                <a:ea typeface="Arial" panose="020B0604020202020204" pitchFamily="34" charset="0"/>
              </a:rPr>
              <a:t>DM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94335">
              <a:spcBef>
                <a:spcPts val="205"/>
              </a:spcBef>
              <a:spcAft>
                <a:spcPts val="0"/>
              </a:spcAft>
            </a:pP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f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-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4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nga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6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i="1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i="1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i="1" spc="5" dirty="0" err="1">
                <a:latin typeface="Arial" panose="020B0604020202020204" pitchFamily="34" charset="0"/>
                <a:ea typeface="Arial" panose="020B0604020202020204" pitchFamily="34" charset="0"/>
              </a:rPr>
              <a:t>ban</a:t>
            </a:r>
            <a:r>
              <a:rPr lang="en-US" sz="2000" i="1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i="1" spc="-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i="1" spc="5" dirty="0" err="1">
                <a:latin typeface="Arial" panose="020B0604020202020204" pitchFamily="34" charset="0"/>
                <a:ea typeface="Arial" panose="020B0604020202020204" pitchFamily="34" charset="0"/>
              </a:rPr>
              <a:t>ba</a:t>
            </a:r>
            <a:r>
              <a:rPr lang="en-US" sz="2000" i="1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i="1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i="1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i="1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eb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be</a:t>
            </a:r>
            <a:r>
              <a:rPr lang="en-US" sz="2000" spc="-15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2450">
              <a:spcBef>
                <a:spcPts val="205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  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anga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-4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       </a:t>
            </a:r>
            <a:r>
              <a:rPr lang="en-US" sz="2000" spc="29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IDM</a:t>
            </a:r>
            <a:r>
              <a:rPr lang="en-US" sz="2000" spc="-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≤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490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7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600"/>
              </a:lnSpc>
              <a:spcBef>
                <a:spcPts val="3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552450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  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15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ngg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                    </a:t>
            </a:r>
            <a:r>
              <a:rPr lang="en-US" sz="2000" spc="1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490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7</a:t>
            </a:r>
            <a:r>
              <a:rPr lang="en-US" sz="2000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&lt; IDM</a:t>
            </a:r>
            <a:r>
              <a:rPr lang="en-US" sz="2000" spc="30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≤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59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8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9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800"/>
              </a:lnSpc>
              <a:spcBef>
                <a:spcPts val="25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552450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  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ban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               </a:t>
            </a:r>
            <a:r>
              <a:rPr lang="en-US" sz="2000" spc="29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598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9</a:t>
            </a:r>
            <a:r>
              <a:rPr lang="en-US" sz="2000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&lt; IDM</a:t>
            </a:r>
            <a:r>
              <a:rPr lang="en-US" sz="2000" spc="30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≤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70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7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700"/>
              </a:lnSpc>
              <a:spcBef>
                <a:spcPts val="5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552450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  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                            </a:t>
            </a:r>
            <a:r>
              <a:rPr lang="en-US" sz="2000" spc="2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707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lang="en-US" sz="2000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&lt; IDM</a:t>
            </a:r>
            <a:r>
              <a:rPr lang="en-US" sz="2000" spc="-3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≤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81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5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5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600"/>
              </a:lnSpc>
              <a:spcBef>
                <a:spcPts val="30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552450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  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15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                        </a:t>
            </a:r>
            <a:r>
              <a:rPr lang="en-US" sz="2000" spc="17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: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IDM</a:t>
            </a:r>
            <a:r>
              <a:rPr lang="en-US" sz="2000" spc="-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&gt;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0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,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815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5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9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ts val="1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461010" marR="78105" algn="just">
              <a:lnSpc>
                <a:spcPct val="148000"/>
              </a:lnSpc>
              <a:spcAft>
                <a:spcPts val="0"/>
              </a:spcAft>
            </a:pP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f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ha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spc="1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eb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pe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ap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st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pe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banga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6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0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enda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si</a:t>
            </a:r>
            <a:r>
              <a:rPr lang="en-US" sz="2000" spc="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h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spc="1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v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en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4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5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lu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ende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da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1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v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en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y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apa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2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pa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1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 err="1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anga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6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1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spc="6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7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be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5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6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f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15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-40" dirty="0" err="1">
                <a:latin typeface="Arial" panose="020B0604020202020204" pitchFamily="34" charset="0"/>
                <a:ea typeface="Arial" panose="020B0604020202020204" pitchFamily="34" charset="0"/>
              </a:rPr>
              <a:t>m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si</a:t>
            </a:r>
            <a:r>
              <a:rPr lang="en-US" sz="2000" spc="7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eb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5" dirty="0" err="1"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ann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ya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ban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k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denga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30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-5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-20" dirty="0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>
                <a:latin typeface="Arial" panose="020B0604020202020204" pitchFamily="34" charset="0"/>
                <a:ea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s</a:t>
            </a:r>
            <a:r>
              <a:rPr lang="en-US" sz="2000" spc="-1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dirty="0" err="1">
                <a:latin typeface="Arial" panose="020B0604020202020204" pitchFamily="34" charset="0"/>
                <a:ea typeface="Arial" panose="020B0604020202020204" pitchFamily="34" charset="0"/>
              </a:rPr>
              <a:t>sa</a:t>
            </a:r>
            <a:r>
              <a:rPr lang="en-US" sz="2000" spc="-45" dirty="0"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2000" spc="10" dirty="0" err="1">
                <a:latin typeface="Arial" panose="020B0604020202020204" pitchFamily="34" charset="0"/>
                <a:ea typeface="Arial" panose="020B0604020202020204" pitchFamily="34" charset="0"/>
              </a:rPr>
              <a:t>r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5" dirty="0" err="1">
                <a:latin typeface="Arial" panose="020B0604020202020204" pitchFamily="34" charset="0"/>
                <a:ea typeface="Arial" panose="020B0604020202020204" pitchFamily="34" charset="0"/>
              </a:rPr>
              <a:t>g</a:t>
            </a:r>
            <a:r>
              <a:rPr lang="en-US" sz="2000" spc="-20" dirty="0" err="1">
                <a:latin typeface="Arial" panose="020B0604020202020204" pitchFamily="34" charset="0"/>
                <a:ea typeface="Arial" panose="020B0604020202020204" pitchFamily="34" charset="0"/>
              </a:rPr>
              <a:t>a</a:t>
            </a:r>
            <a:r>
              <a:rPr lang="en-US" sz="2000" spc="20" dirty="0" err="1"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2000" dirty="0"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51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882B133-5544-4A2D-80FB-A9523BE29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943" y="452718"/>
            <a:ext cx="9402274" cy="816042"/>
          </a:xfrm>
        </p:spPr>
        <p:txBody>
          <a:bodyPr/>
          <a:lstStyle/>
          <a:p>
            <a:r>
              <a:rPr lang="en-US" b="1" dirty="0"/>
              <a:t> </a:t>
            </a:r>
            <a:r>
              <a:rPr lang="en-US" sz="2000" b="1" dirty="0"/>
              <a:t>PENGORGANISASIAN PEMUTAKHIRAN STATUS PERKEMBANGAN DESA</a:t>
            </a:r>
            <a:endParaRPr lang="en-US" sz="2000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62DA7D2-9E80-4C60-ACF3-F34DE68B8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5820" y="1484784"/>
            <a:ext cx="9649072" cy="453650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C68154D-A5B4-40EC-BBDF-CC38A05B3AEA}"/>
              </a:ext>
            </a:extLst>
          </p:cNvPr>
          <p:cNvSpPr/>
          <p:nvPr/>
        </p:nvSpPr>
        <p:spPr>
          <a:xfrm rot="10800000" flipV="1">
            <a:off x="1773932" y="6198876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n-NO" dirty="0">
                <a:solidFill>
                  <a:schemeClr val="bg1"/>
                </a:solidFill>
              </a:rPr>
              <a:t>     Tabel : Skema Pemutakhiran Data IDM 2019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5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248CB-9CE5-448C-AF1A-3E353CFF8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943" y="452717"/>
            <a:ext cx="9402274" cy="816043"/>
          </a:xfrm>
        </p:spPr>
        <p:txBody>
          <a:bodyPr/>
          <a:lstStyle/>
          <a:p>
            <a:r>
              <a:rPr lang="en-US" sz="2400" dirty="0" err="1"/>
              <a:t>Penjelasan</a:t>
            </a:r>
            <a:r>
              <a:rPr lang="en-US" sz="2400" dirty="0"/>
              <a:t> </a:t>
            </a:r>
            <a:r>
              <a:rPr lang="en-US" sz="2400" dirty="0" err="1"/>
              <a:t>skema</a:t>
            </a:r>
            <a:r>
              <a:rPr lang="en-US" sz="2400" dirty="0"/>
              <a:t> </a:t>
            </a:r>
            <a:r>
              <a:rPr lang="en-US" sz="2400" dirty="0" err="1"/>
              <a:t>diatas</a:t>
            </a:r>
            <a:r>
              <a:rPr lang="en-US" sz="2400" dirty="0"/>
              <a:t>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B72C7-AB95-4FD5-A9BC-37CD11290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820" y="1268759"/>
            <a:ext cx="10513167" cy="28803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/>
              <a:t>Pemutakhiran</a:t>
            </a:r>
            <a:r>
              <a:rPr lang="en-US" sz="2400" dirty="0"/>
              <a:t> Data Status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Desa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melibatkan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 </a:t>
            </a:r>
            <a:r>
              <a:rPr lang="en-US" sz="2400" dirty="0" err="1"/>
              <a:t>Satker</a:t>
            </a:r>
            <a:r>
              <a:rPr lang="en-US" sz="2400" dirty="0"/>
              <a:t>  </a:t>
            </a:r>
            <a:r>
              <a:rPr lang="en-US" sz="2400" dirty="0" err="1"/>
              <a:t>Dinas</a:t>
            </a:r>
            <a:r>
              <a:rPr lang="en-US" sz="2400" dirty="0"/>
              <a:t> </a:t>
            </a:r>
            <a:r>
              <a:rPr lang="en-US" sz="2400" dirty="0" err="1"/>
              <a:t>Pemberdayaan</a:t>
            </a:r>
            <a:r>
              <a:rPr lang="en-US" sz="2400" dirty="0"/>
              <a:t> Masyarakat dan </a:t>
            </a:r>
            <a:r>
              <a:rPr lang="en-US" sz="2400" dirty="0" err="1"/>
              <a:t>Desa</a:t>
            </a:r>
            <a:r>
              <a:rPr lang="en-US" sz="2400" dirty="0"/>
              <a:t> di  Daerah (DPMD), Badan </a:t>
            </a:r>
            <a:r>
              <a:rPr lang="en-US" sz="2400" dirty="0" err="1"/>
              <a:t>Perencanaan</a:t>
            </a:r>
            <a:r>
              <a:rPr lang="en-US" sz="2400" dirty="0"/>
              <a:t> dan Pembangunan Daerah (BAPPEDA), </a:t>
            </a:r>
            <a:r>
              <a:rPr lang="en-US" sz="2400" dirty="0" err="1"/>
              <a:t>Kepala</a:t>
            </a:r>
            <a:r>
              <a:rPr lang="en-US" sz="2400" dirty="0"/>
              <a:t> </a:t>
            </a:r>
            <a:r>
              <a:rPr lang="en-US" sz="2400" dirty="0" err="1"/>
              <a:t>Desa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Tenaga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Profesional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Tenaga Ahli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Provinsi</a:t>
            </a:r>
            <a:r>
              <a:rPr lang="en-US" sz="2400" dirty="0"/>
              <a:t> (TA </a:t>
            </a:r>
            <a:r>
              <a:rPr lang="en-US" sz="2400" dirty="0" err="1"/>
              <a:t>Provinsi</a:t>
            </a:r>
            <a:r>
              <a:rPr lang="en-US" sz="2400" dirty="0"/>
              <a:t>), Tenaga Ahli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Kabupaten</a:t>
            </a:r>
            <a:r>
              <a:rPr lang="en-US" sz="2400" dirty="0"/>
              <a:t> (TA </a:t>
            </a:r>
            <a:r>
              <a:rPr lang="en-US" sz="2400" dirty="0" err="1"/>
              <a:t>Kabupaten</a:t>
            </a:r>
            <a:r>
              <a:rPr lang="en-US" sz="2400" dirty="0"/>
              <a:t>),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Desa</a:t>
            </a:r>
            <a:r>
              <a:rPr lang="en-US" sz="2400" dirty="0"/>
              <a:t> </a:t>
            </a:r>
            <a:r>
              <a:rPr lang="en-US" sz="2400" dirty="0" err="1"/>
              <a:t>Kecamatan</a:t>
            </a:r>
            <a:r>
              <a:rPr lang="en-US" sz="2400" dirty="0"/>
              <a:t> (PD) dan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Lokal</a:t>
            </a:r>
            <a:r>
              <a:rPr lang="en-US" sz="2400" dirty="0"/>
              <a:t> </a:t>
            </a:r>
            <a:r>
              <a:rPr lang="en-US" sz="2400" dirty="0" err="1"/>
              <a:t>Desa</a:t>
            </a:r>
            <a:r>
              <a:rPr lang="en-US" sz="2400" dirty="0"/>
              <a:t> (PLD).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064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895F5-8A0F-4F47-B5D7-DBE23D444E3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81844" y="452438"/>
            <a:ext cx="8420919" cy="1400175"/>
          </a:xfrm>
        </p:spPr>
        <p:txBody>
          <a:bodyPr/>
          <a:lstStyle/>
          <a:p>
            <a:r>
              <a:rPr lang="en-US" dirty="0"/>
              <a:t>Lampiran-</a:t>
            </a:r>
            <a:r>
              <a:rPr lang="en-US" dirty="0" err="1"/>
              <a:t>lampiran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Indikator</a:t>
            </a:r>
            <a:br>
              <a:rPr lang="en-US" dirty="0"/>
            </a:br>
            <a:r>
              <a:rPr lang="en-US" dirty="0"/>
              <a:t>2. </a:t>
            </a:r>
            <a:r>
              <a:rPr lang="en-US" dirty="0" err="1"/>
              <a:t>Kuisioner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00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677FE-63EC-4DB0-A5D1-BE9D299AC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942" y="1412776"/>
            <a:ext cx="10417021" cy="4392488"/>
          </a:xfrm>
        </p:spPr>
        <p:txBody>
          <a:bodyPr/>
          <a:lstStyle/>
          <a:p>
            <a:pPr algn="ctr"/>
            <a:br>
              <a:rPr lang="en-US" dirty="0"/>
            </a:br>
            <a:br>
              <a:rPr lang="en-US" dirty="0"/>
            </a:br>
            <a:r>
              <a:rPr lang="en-US" sz="6000" dirty="0" err="1"/>
              <a:t>Hatur</a:t>
            </a:r>
            <a:r>
              <a:rPr lang="en-US" sz="6000" dirty="0"/>
              <a:t> </a:t>
            </a:r>
            <a:r>
              <a:rPr lang="en-US" sz="6000" dirty="0" err="1"/>
              <a:t>nuhun</a:t>
            </a:r>
            <a:endParaRPr lang="en-ID" sz="6000" dirty="0"/>
          </a:p>
        </p:txBody>
      </p:sp>
    </p:spTree>
    <p:extLst>
      <p:ext uri="{BB962C8B-B14F-4D97-AF65-F5344CB8AC3E}">
        <p14:creationId xmlns:p14="http://schemas.microsoft.com/office/powerpoint/2010/main" val="193252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352</TotalTime>
  <Words>364</Words>
  <Application>Microsoft Office PowerPoint</Application>
  <PresentationFormat>Custom</PresentationFormat>
  <Paragraphs>34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Century Gothic</vt:lpstr>
      <vt:lpstr>Palatino Linotype</vt:lpstr>
      <vt:lpstr>Times New Roman</vt:lpstr>
      <vt:lpstr>Wingdings 3</vt:lpstr>
      <vt:lpstr>Ion</vt:lpstr>
      <vt:lpstr>                        IDM 2019</vt:lpstr>
      <vt:lpstr>PowerPoint Presentation</vt:lpstr>
      <vt:lpstr>Apa itu IDM??  Indeks Desa Membangun (IDM) merupakan Indeks Komposit yang dibentuk berdasarkan tiga indeks, yaitu Indeks Ketahanan Sosial, Indeks Ketahanan Ekonomi dan Indeks Ketahanan Ekologi/Lingkungan.</vt:lpstr>
      <vt:lpstr>PowerPoint Presentation</vt:lpstr>
      <vt:lpstr> PENGORGANISASIAN PEMUTAKHIRAN STATUS PERKEMBANGAN DESA</vt:lpstr>
      <vt:lpstr>Penjelasan skema diatas :</vt:lpstr>
      <vt:lpstr>Lampiran-lampiran: 1. Penjelasan Indikator 2. Kuisioner</vt:lpstr>
      <vt:lpstr>  Hatur nuhun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Panca</dc:creator>
  <cp:lastModifiedBy>P3MD</cp:lastModifiedBy>
  <cp:revision>31</cp:revision>
  <dcterms:created xsi:type="dcterms:W3CDTF">2019-03-06T02:42:36Z</dcterms:created>
  <dcterms:modified xsi:type="dcterms:W3CDTF">2020-03-12T03:57:46Z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